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69" r:id="rId2"/>
    <p:sldId id="258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8234"/>
    <a:srgbClr val="F1EDE8"/>
    <a:srgbClr val="C25929"/>
    <a:srgbClr val="F0F1FB"/>
    <a:srgbClr val="F2F0F8"/>
    <a:srgbClr val="F4F2F9"/>
    <a:srgbClr val="F0EB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30"/>
  </p:normalViewPr>
  <p:slideViewPr>
    <p:cSldViewPr snapToGrid="0">
      <p:cViewPr varScale="1">
        <p:scale>
          <a:sx n="113" d="100"/>
          <a:sy n="113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2521CD-59D3-4412-B3F5-AACF83103037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CD51C96-BAC9-45AD-8B7E-01759AC6B292}">
      <dgm:prSet custT="1"/>
      <dgm:spPr>
        <a:noFill/>
        <a:ln>
          <a:noFill/>
        </a:ln>
      </dgm:spPr>
      <dgm:t>
        <a:bodyPr/>
        <a:lstStyle/>
        <a:p>
          <a:pPr algn="ctr">
            <a:lnSpc>
              <a:spcPct val="100000"/>
            </a:lnSpc>
            <a:spcAft>
              <a:spcPts val="0"/>
            </a:spcAft>
          </a:pPr>
          <a:r>
            <a:rPr lang="en-IE" sz="3200" b="0" i="0" dirty="0">
              <a:solidFill>
                <a:schemeClr val="tx1"/>
              </a:solidFill>
            </a:rPr>
            <a:t>US Historical </a:t>
          </a:r>
          <a:r>
            <a:rPr lang="en-IE" sz="3200" dirty="0">
              <a:solidFill>
                <a:schemeClr val="tx1"/>
              </a:solidFill>
            </a:rPr>
            <a:t>P</a:t>
          </a:r>
          <a:r>
            <a:rPr lang="en-IE" sz="3200" b="0" i="0" dirty="0">
              <a:solidFill>
                <a:schemeClr val="tx1"/>
              </a:solidFill>
            </a:rPr>
            <a:t>recedent: Government officials fail to enforce civil rights legislation regarding racial equality. </a:t>
          </a:r>
        </a:p>
        <a:p>
          <a:pPr algn="ctr">
            <a:lnSpc>
              <a:spcPct val="100000"/>
            </a:lnSpc>
            <a:spcAft>
              <a:spcPts val="0"/>
            </a:spcAft>
          </a:pPr>
          <a:endParaRPr lang="en-IE" sz="3200" b="0" i="0" dirty="0">
            <a:solidFill>
              <a:schemeClr val="tx1"/>
            </a:solidFill>
          </a:endParaRPr>
        </a:p>
        <a:p>
          <a:pPr algn="ctr">
            <a:lnSpc>
              <a:spcPct val="100000"/>
            </a:lnSpc>
            <a:spcAft>
              <a:spcPts val="0"/>
            </a:spcAft>
          </a:pPr>
          <a:r>
            <a:rPr lang="en-IE" sz="3200" b="0" i="0" dirty="0">
              <a:solidFill>
                <a:schemeClr val="tx1"/>
              </a:solidFill>
            </a:rPr>
            <a:t>Does this hold true for marriage equality?</a:t>
          </a:r>
          <a:endParaRPr lang="en-US" sz="3200" dirty="0">
            <a:solidFill>
              <a:schemeClr val="tx1"/>
            </a:solidFill>
          </a:endParaRPr>
        </a:p>
      </dgm:t>
    </dgm:pt>
    <dgm:pt modelId="{6EEA0562-CDE1-45B3-AC3E-D5C4AFAA8EBB}" type="sibTrans" cxnId="{43B793F1-0FA9-4A55-B638-646EBEC5A997}">
      <dgm:prSet/>
      <dgm:spPr/>
      <dgm:t>
        <a:bodyPr/>
        <a:lstStyle/>
        <a:p>
          <a:endParaRPr lang="en-US"/>
        </a:p>
      </dgm:t>
    </dgm:pt>
    <dgm:pt modelId="{80AA19B2-CD6F-46F9-A789-7EB51695D2B4}" type="parTrans" cxnId="{43B793F1-0FA9-4A55-B638-646EBEC5A997}">
      <dgm:prSet/>
      <dgm:spPr/>
      <dgm:t>
        <a:bodyPr/>
        <a:lstStyle/>
        <a:p>
          <a:endParaRPr lang="en-US"/>
        </a:p>
      </dgm:t>
    </dgm:pt>
    <dgm:pt modelId="{4670DB58-9696-0E41-B895-005743B60DBE}" type="pres">
      <dgm:prSet presAssocID="{C32521CD-59D3-4412-B3F5-AACF83103037}" presName="Name0" presStyleCnt="0">
        <dgm:presLayoutVars>
          <dgm:dir/>
          <dgm:animLvl val="lvl"/>
          <dgm:resizeHandles val="exact"/>
        </dgm:presLayoutVars>
      </dgm:prSet>
      <dgm:spPr/>
    </dgm:pt>
    <dgm:pt modelId="{A55A2028-DA92-0D4C-9D14-59FFB3F3A0AC}" type="pres">
      <dgm:prSet presAssocID="{9CD51C96-BAC9-45AD-8B7E-01759AC6B292}" presName="boxAndChildren" presStyleCnt="0"/>
      <dgm:spPr/>
    </dgm:pt>
    <dgm:pt modelId="{2083FBAB-8250-0F44-BA85-AE45979648F2}" type="pres">
      <dgm:prSet presAssocID="{9CD51C96-BAC9-45AD-8B7E-01759AC6B292}" presName="parentTextBox" presStyleLbl="node1" presStyleIdx="0" presStyleCnt="1"/>
      <dgm:spPr/>
    </dgm:pt>
  </dgm:ptLst>
  <dgm:cxnLst>
    <dgm:cxn modelId="{38728639-93E4-F044-9672-25771A6852C6}" type="presOf" srcId="{C32521CD-59D3-4412-B3F5-AACF83103037}" destId="{4670DB58-9696-0E41-B895-005743B60DBE}" srcOrd="0" destOrd="0" presId="urn:microsoft.com/office/officeart/2005/8/layout/process4"/>
    <dgm:cxn modelId="{2CAEFD75-A222-074D-91FC-98DC96D96D2C}" type="presOf" srcId="{9CD51C96-BAC9-45AD-8B7E-01759AC6B292}" destId="{2083FBAB-8250-0F44-BA85-AE45979648F2}" srcOrd="0" destOrd="0" presId="urn:microsoft.com/office/officeart/2005/8/layout/process4"/>
    <dgm:cxn modelId="{43B793F1-0FA9-4A55-B638-646EBEC5A997}" srcId="{C32521CD-59D3-4412-B3F5-AACF83103037}" destId="{9CD51C96-BAC9-45AD-8B7E-01759AC6B292}" srcOrd="0" destOrd="0" parTransId="{80AA19B2-CD6F-46F9-A789-7EB51695D2B4}" sibTransId="{6EEA0562-CDE1-45B3-AC3E-D5C4AFAA8EBB}"/>
    <dgm:cxn modelId="{AF17F23F-2A71-E748-B64D-502692FD2E6B}" type="presParOf" srcId="{4670DB58-9696-0E41-B895-005743B60DBE}" destId="{A55A2028-DA92-0D4C-9D14-59FFB3F3A0AC}" srcOrd="0" destOrd="0" presId="urn:microsoft.com/office/officeart/2005/8/layout/process4"/>
    <dgm:cxn modelId="{237F0185-68F3-DF43-B10E-78708855D1E4}" type="presParOf" srcId="{A55A2028-DA92-0D4C-9D14-59FFB3F3A0AC}" destId="{2083FBAB-8250-0F44-BA85-AE45979648F2}" srcOrd="0" destOrd="0" presId="urn:microsoft.com/office/officeart/2005/8/layout/process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83FBAB-8250-0F44-BA85-AE45979648F2}">
      <dsp:nvSpPr>
        <dsp:cNvPr id="0" name=""/>
        <dsp:cNvSpPr/>
      </dsp:nvSpPr>
      <dsp:spPr>
        <a:xfrm>
          <a:off x="0" y="0"/>
          <a:ext cx="5562600" cy="594360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E" sz="3200" b="0" i="0" kern="1200" dirty="0">
              <a:solidFill>
                <a:schemeClr val="tx1"/>
              </a:solidFill>
            </a:rPr>
            <a:t>US Historical </a:t>
          </a:r>
          <a:r>
            <a:rPr lang="en-IE" sz="3200" kern="1200" dirty="0">
              <a:solidFill>
                <a:schemeClr val="tx1"/>
              </a:solidFill>
            </a:rPr>
            <a:t>P</a:t>
          </a:r>
          <a:r>
            <a:rPr lang="en-IE" sz="3200" b="0" i="0" kern="1200" dirty="0">
              <a:solidFill>
                <a:schemeClr val="tx1"/>
              </a:solidFill>
            </a:rPr>
            <a:t>recedent: Government officials fail to enforce civil rights legislation regarding racial equality. </a:t>
          </a:r>
        </a:p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endParaRPr lang="en-IE" sz="3200" b="0" i="0" kern="1200" dirty="0">
            <a:solidFill>
              <a:schemeClr val="tx1"/>
            </a:solidFill>
          </a:endParaRPr>
        </a:p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IE" sz="3200" b="0" i="0" kern="1200" dirty="0">
              <a:solidFill>
                <a:schemeClr val="tx1"/>
              </a:solidFill>
            </a:rPr>
            <a:t>Does this hold true for marriage equality?</a:t>
          </a:r>
          <a:endParaRPr lang="en-US" sz="3200" kern="1200" dirty="0">
            <a:solidFill>
              <a:schemeClr val="tx1"/>
            </a:solidFill>
          </a:endParaRPr>
        </a:p>
      </dsp:txBody>
      <dsp:txXfrm>
        <a:off x="0" y="0"/>
        <a:ext cx="5562600" cy="5943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April 2,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36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April 2,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0319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April 2,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472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April 2,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061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April 2,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04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April 2,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53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April 2, 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4061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April 2, 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4590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April 2, 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02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April 2,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40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April 2, 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607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April 2,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4049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88" r:id="rId7"/>
    <p:sldLayoutId id="2147483689" r:id="rId8"/>
    <p:sldLayoutId id="2147483690" r:id="rId9"/>
    <p:sldLayoutId id="2147483691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4B5C-4ABE-DB2A-ADAA-D9846506A2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Bureaucratic Responsiveness to LGBT Americans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1C645-C756-058D-E816-0AAE8CB54E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Makenzie Forster</a:t>
            </a:r>
          </a:p>
        </p:txBody>
      </p:sp>
    </p:spTree>
    <p:extLst>
      <p:ext uri="{BB962C8B-B14F-4D97-AF65-F5344CB8AC3E}">
        <p14:creationId xmlns:p14="http://schemas.microsoft.com/office/powerpoint/2010/main" val="2135654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4B5C-4ABE-DB2A-ADAA-D9846506A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457200"/>
            <a:ext cx="4485843" cy="19175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ol’ razzle dazzle</a:t>
            </a:r>
            <a:br>
              <a:rPr lang="en-US" dirty="0"/>
            </a:br>
            <a:r>
              <a:rPr lang="en-US" dirty="0"/>
              <a:t>(Part iii)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59EE7-8F11-980A-3CCD-39B879F9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More Significance Testing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b="1" i="1" dirty="0"/>
              <a:t>Lesbian vs Straight Women: </a:t>
            </a:r>
          </a:p>
          <a:p>
            <a:pPr lvl="1"/>
            <a:r>
              <a:rPr lang="en-US" dirty="0"/>
              <a:t>R: p-value = 0.1764</a:t>
            </a:r>
          </a:p>
          <a:p>
            <a:pPr lvl="1"/>
            <a:r>
              <a:rPr lang="en-US" dirty="0"/>
              <a:t>C: p-value = 0.4915</a:t>
            </a:r>
          </a:p>
          <a:p>
            <a:pPr lvl="1"/>
            <a:endParaRPr lang="en-US" dirty="0"/>
          </a:p>
          <a:p>
            <a:r>
              <a:rPr lang="en-US" b="1" i="1" dirty="0"/>
              <a:t>Gay vs Straight Men: </a:t>
            </a:r>
          </a:p>
          <a:p>
            <a:pPr lvl="1"/>
            <a:r>
              <a:rPr lang="en-US" dirty="0"/>
              <a:t>R: p-value = 0.7569</a:t>
            </a:r>
          </a:p>
          <a:p>
            <a:pPr lvl="1"/>
            <a:r>
              <a:rPr lang="en-US" dirty="0"/>
              <a:t>C: p-value = 0.3299</a:t>
            </a:r>
          </a:p>
        </p:txBody>
      </p:sp>
      <p:pic>
        <p:nvPicPr>
          <p:cNvPr id="5" name="Picture 4" descr="A close up of a compass&#10;&#10;Description automatically generated with medium confidence">
            <a:extLst>
              <a:ext uri="{FF2B5EF4-FFF2-40B4-BE49-F238E27FC236}">
                <a16:creationId xmlns:a16="http://schemas.microsoft.com/office/drawing/2014/main" id="{9BB88D75-F7E9-1715-8BC8-F04F6DCFF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50" y="2809714"/>
            <a:ext cx="2783029" cy="382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21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4B5C-4ABE-DB2A-ADAA-D9846506A2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That’s all, folks.</a:t>
            </a:r>
          </a:p>
        </p:txBody>
      </p:sp>
    </p:spTree>
    <p:extLst>
      <p:ext uri="{BB962C8B-B14F-4D97-AF65-F5344CB8AC3E}">
        <p14:creationId xmlns:p14="http://schemas.microsoft.com/office/powerpoint/2010/main" val="2242202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4A76-9CCF-D932-DB9E-E090FFB7C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The Study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32086D-C9AF-6238-5C74-53197655E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47411" y="457200"/>
            <a:ext cx="4170355" cy="1178974"/>
          </a:xfrm>
        </p:spPr>
        <p:txBody>
          <a:bodyPr/>
          <a:lstStyle/>
          <a:p>
            <a:pPr algn="ctr"/>
            <a:r>
              <a:rPr lang="en-IE" sz="1000" dirty="0">
                <a:solidFill>
                  <a:schemeClr val="tx1"/>
                </a:solidFill>
              </a:rPr>
              <a:t>Lowande, Kenneth, and Andrew Proctor. “Bureaucratic Responsiveness to LGBT Americans.” </a:t>
            </a:r>
            <a:r>
              <a:rPr lang="en-IE" sz="1000" i="1" dirty="0">
                <a:solidFill>
                  <a:schemeClr val="tx1"/>
                </a:solidFill>
              </a:rPr>
              <a:t>American Journal of Political Science</a:t>
            </a:r>
            <a:r>
              <a:rPr lang="en-IE" sz="1000" dirty="0">
                <a:solidFill>
                  <a:schemeClr val="tx1"/>
                </a:solidFill>
              </a:rPr>
              <a:t> 64, no. 3 (2020): 664–81. </a:t>
            </a:r>
            <a:r>
              <a:rPr lang="en-IE" sz="1000" i="0" strike="noStrike" dirty="0">
                <a:solidFill>
                  <a:schemeClr val="tx1"/>
                </a:solidFill>
                <a:effectLst/>
              </a:rPr>
              <a:t>https://doi.org/10.1111/ajps.12493</a:t>
            </a:r>
            <a:r>
              <a:rPr lang="en-IE" sz="10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E56C2D0A-2BD0-394D-A47C-C5CF0E537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92" y="2773292"/>
            <a:ext cx="3128791" cy="3420000"/>
          </a:xfrm>
          <a:prstGeom prst="rect">
            <a:avLst/>
          </a:prstGeom>
        </p:spPr>
      </p:pic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6ECDE01B-4B19-9DA4-3118-1F6306E12A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8814803"/>
              </p:ext>
            </p:extLst>
          </p:nvPr>
        </p:nvGraphicFramePr>
        <p:xfrm>
          <a:off x="5481638" y="457200"/>
          <a:ext cx="5562600" cy="5943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73588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4B5C-4ABE-DB2A-ADAA-D9846506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59EE7-8F11-980A-3CCD-39B879F9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E" sz="24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E" sz="2400" dirty="0">
              <a:solidFill>
                <a:srgbClr val="000000"/>
              </a:solidFill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E" sz="24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E" sz="2400" dirty="0">
              <a:solidFill>
                <a:srgbClr val="000000"/>
              </a:solidFill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E" sz="24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E" sz="2400" dirty="0">
              <a:solidFill>
                <a:srgbClr val="000000"/>
              </a:solidFill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E" sz="2400" b="0" i="0" u="none" strike="noStrike" dirty="0">
              <a:solidFill>
                <a:srgbClr val="000000"/>
              </a:solidFill>
              <a:effectLst/>
            </a:endParaRPr>
          </a:p>
          <a:p>
            <a:pPr mar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E" sz="2400" b="0" i="0" u="none" strike="noStrike" dirty="0">
                <a:solidFill>
                  <a:srgbClr val="000000"/>
                </a:solidFill>
                <a:effectLst/>
              </a:rPr>
              <a:t>Email with 4 random name combinations, sent to random officials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F6A7D-0F92-C51A-2C86-2726DD958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2000" b="0" i="0" u="none" strike="noStrike" dirty="0">
                <a:solidFill>
                  <a:srgbClr val="000000"/>
                </a:solidFill>
                <a:effectLst/>
              </a:rPr>
              <a:t>Audit Experiment for Difference in Two Means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47B7A80-9961-F7F9-E68F-B23C9971B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128" y="3871647"/>
            <a:ext cx="5403615" cy="2529153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35F6D5A7-8F90-8CBD-96A5-A348C7206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902" y="643502"/>
            <a:ext cx="3978065" cy="2342851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2F02BB1-4642-ADB1-4BA2-7F5F22DEF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226" y="3144524"/>
            <a:ext cx="2919642" cy="325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44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4B5C-4ABE-DB2A-ADAA-D9846506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hypotheses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F767F8-1177-F931-2895-7FF8FD99B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fontAlgn="base">
              <a:spcBef>
                <a:spcPts val="0"/>
              </a:spcBef>
            </a:pPr>
            <a:r>
              <a:rPr lang="en-IE" sz="2400" b="1" i="1" u="none" strike="noStrike" dirty="0">
                <a:solidFill>
                  <a:srgbClr val="000000"/>
                </a:solidFill>
                <a:effectLst/>
              </a:rPr>
              <a:t>Discrimination Hypothesis: </a:t>
            </a:r>
            <a:r>
              <a:rPr lang="en-IE" sz="2400" b="0" i="0" u="none" strike="noStrike" dirty="0">
                <a:solidFill>
                  <a:srgbClr val="000000"/>
                </a:solidFill>
                <a:effectLst/>
              </a:rPr>
              <a:t>Licensers will be less responsive to same-sex requesters.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E" sz="24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E" sz="2400" b="1" i="1" u="none" strike="noStrike" dirty="0">
                <a:solidFill>
                  <a:srgbClr val="000000"/>
                </a:solidFill>
                <a:effectLst/>
              </a:rPr>
              <a:t>Legacy Hypothesis: </a:t>
            </a:r>
            <a:r>
              <a:rPr lang="en-IE" sz="2400" b="0" i="0" u="none" strike="noStrike" dirty="0">
                <a:solidFill>
                  <a:srgbClr val="000000"/>
                </a:solidFill>
                <a:effectLst/>
              </a:rPr>
              <a:t>Licensers in states with a recent legal history of limiting LGBT rights will be less responsive to same-sex requesters, relative to officials in other states.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IE" sz="24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E" sz="2400" b="1" i="1" u="none" strike="noStrike" dirty="0">
                <a:solidFill>
                  <a:srgbClr val="000000"/>
                </a:solidFill>
                <a:effectLst/>
              </a:rPr>
              <a:t>Selection Hypothesis: </a:t>
            </a:r>
            <a:r>
              <a:rPr lang="en-IE" sz="2400" b="0" i="0" u="none" strike="noStrike" dirty="0">
                <a:solidFill>
                  <a:srgbClr val="000000"/>
                </a:solidFill>
                <a:effectLst/>
              </a:rPr>
              <a:t>Licensers who are elected will be less responsive to same-sex requesters in areas of higher local-level conservatism, compared with other requesters, relative to elected officials in liberal areas and appointed officials</a:t>
            </a:r>
          </a:p>
          <a:p>
            <a:endParaRPr lang="en-US" sz="2400" dirty="0"/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6B35AE9B-DFBE-33B9-CD84-DBE502716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727" y="2678192"/>
            <a:ext cx="3284343" cy="3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039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4B5C-4ABE-DB2A-ADAA-D9846506A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83" y="457200"/>
            <a:ext cx="4679806" cy="1917509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measurement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59EE7-8F11-980A-3CCD-39B879F9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/>
              <a:t>Variables of Interest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Response </a:t>
            </a:r>
          </a:p>
          <a:p>
            <a:pPr>
              <a:spcBef>
                <a:spcPts val="0"/>
              </a:spcBef>
            </a:pPr>
            <a:r>
              <a:rPr lang="en-US" sz="2200" dirty="0"/>
              <a:t>Congratulations </a:t>
            </a:r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/>
              <a:t>Covariates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E" sz="2200" b="0" i="0" u="none" strike="noStrike" dirty="0">
                <a:solidFill>
                  <a:srgbClr val="000000"/>
                </a:solidFill>
                <a:effectLst/>
              </a:rPr>
              <a:t>Regional Same Sex Marriage History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E" sz="2200" b="0" i="0" u="none" strike="noStrike" dirty="0">
                <a:solidFill>
                  <a:srgbClr val="000000"/>
                </a:solidFill>
                <a:effectLst/>
              </a:rPr>
              <a:t>Sodomy History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E" sz="2200" b="0" i="0" u="none" strike="noStrike" dirty="0">
                <a:solidFill>
                  <a:srgbClr val="000000"/>
                </a:solidFill>
                <a:effectLst/>
              </a:rPr>
              <a:t>Population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E" sz="2200" b="0" i="0" u="none" strike="noStrike" dirty="0">
                <a:solidFill>
                  <a:srgbClr val="000000"/>
                </a:solidFill>
                <a:effectLst/>
              </a:rPr>
              <a:t>Obama Vote Share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E" sz="2200" b="0" i="0" u="none" strike="noStrike" dirty="0">
                <a:solidFill>
                  <a:srgbClr val="000000"/>
                </a:solidFill>
                <a:effectLst/>
              </a:rPr>
              <a:t>Appointment type: (elected, appointed, or other)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E" sz="2200" b="0" i="0" u="none" strike="noStrike" dirty="0">
                <a:solidFill>
                  <a:srgbClr val="000000"/>
                </a:solidFill>
                <a:effectLst/>
              </a:rPr>
              <a:t>Governing Body issuing Marriage License (municipal or county level)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E" sz="2200" dirty="0">
                <a:solidFill>
                  <a:srgbClr val="000000"/>
                </a:solidFill>
              </a:rPr>
              <a:t>General Felicitations</a:t>
            </a:r>
            <a:endParaRPr lang="en-IE" sz="2200" b="0" i="0" u="none" strike="noStrike" dirty="0">
              <a:solidFill>
                <a:srgbClr val="000000"/>
              </a:solidFill>
              <a:effectLst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E" sz="2200" b="0" i="0" u="none" strike="noStrike" dirty="0">
                <a:solidFill>
                  <a:srgbClr val="000000"/>
                </a:solidFill>
                <a:effectLst/>
              </a:rPr>
              <a:t>Contact Form: whether official was contacted via online form or email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C3F17193-6FEA-CD76-5FA6-1C403CDB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2686853"/>
            <a:ext cx="3353352" cy="3592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82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4B5C-4ABE-DB2A-ADAA-D9846506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59EE7-8F11-980A-3CCD-39B879F9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Not a statistically significant difference in response to gay vs straight couples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F6A7D-0F92-C51A-2C86-2726DD958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en-US" dirty="0"/>
              <a:t>That’s What We Call a Win, Folks.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9A81731-07BD-12DF-0F96-66AFDDD94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37" y="2831909"/>
            <a:ext cx="2688641" cy="3760582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C404CB68-3793-FFFE-B948-FB9D703B7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305" y="3627370"/>
            <a:ext cx="4595668" cy="2965121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E291CEC8-69C2-0138-5D2B-92A859C46D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0772" y="801511"/>
            <a:ext cx="5457595" cy="123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60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4B5C-4ABE-DB2A-ADAA-D9846506A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replication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59EE7-8F11-980A-3CCD-39B879F9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Constructing 95% confidence intervals for point estimates using Inverse Probability Weighting using </a:t>
            </a:r>
            <a:r>
              <a:rPr lang="en-US" dirty="0" err="1"/>
              <a:t>ssm_history</a:t>
            </a:r>
            <a:r>
              <a:rPr lang="en-US" dirty="0"/>
              <a:t>, type, population, appointed, obamavote, &amp; cf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F6A7D-0F92-C51A-2C86-2726DD958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000" dirty="0"/>
              <a:t>It works, friends. </a:t>
            </a:r>
            <a:r>
              <a:rPr lang="en-US" sz="2000" dirty="0">
                <a:sym typeface="Wingdings" pitchFamily="2" charset="2"/>
              </a:rPr>
              <a:t>  </a:t>
            </a:r>
            <a:r>
              <a:rPr lang="en-US" sz="2000" dirty="0"/>
              <a:t>The code ran. 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D0C0FE78-4D15-8830-7C7D-727451FEE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506" y="4394808"/>
            <a:ext cx="4236861" cy="1629035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C6579359-A307-3DF3-CE3F-2D779A08A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135" y="3213099"/>
            <a:ext cx="292735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15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4B5C-4ABE-DB2A-ADAA-D9846506A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457200"/>
            <a:ext cx="4485843" cy="19175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ol’ razzle dazzle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59EE7-8F11-980A-3CCD-39B879F9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Covariate ‘sodomy_history’ was not included in logistic regression, so I added it. </a:t>
            </a:r>
          </a:p>
          <a:p>
            <a:pPr marL="0" indent="0" algn="ctr">
              <a:buNone/>
            </a:pPr>
            <a:r>
              <a:rPr lang="en-US" dirty="0"/>
              <a:t>This contributed absolutely nothing to model fit; not a significant predictor. 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3A7E8BD-2A0B-F268-192C-68DCFA9F9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674" y="3543225"/>
            <a:ext cx="2258492" cy="2760901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1684B163-0AB7-40C8-5052-CD02771C9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829" y="3543225"/>
            <a:ext cx="2596538" cy="2772907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E18DDCB4-C7FC-0C18-979B-EBA846A1D0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4995" y="2930799"/>
            <a:ext cx="2852141" cy="347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1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1ED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44B5C-4ABE-DB2A-ADAA-D9846506A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145" y="457200"/>
            <a:ext cx="4485843" cy="191750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ol’ razzle dazzle</a:t>
            </a:r>
            <a:br>
              <a:rPr lang="en-US" dirty="0"/>
            </a:br>
            <a:r>
              <a:rPr lang="en-US" dirty="0"/>
              <a:t>(Part ii)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859EE7-8F11-980A-3CCD-39B879F9C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Significance testing was neither reported in the paper, nor in the replication code. I ran T-tests on Response and Congrats for:</a:t>
            </a:r>
          </a:p>
          <a:p>
            <a:pPr marL="0" indent="0" algn="ctr">
              <a:buNone/>
            </a:pPr>
            <a:endParaRPr lang="en-US" dirty="0"/>
          </a:p>
          <a:p>
            <a:r>
              <a:rPr lang="en-US" b="1" i="1" dirty="0"/>
              <a:t>LGBT vs Straight: </a:t>
            </a:r>
          </a:p>
          <a:p>
            <a:pPr lvl="1"/>
            <a:r>
              <a:rPr lang="en-US" dirty="0"/>
              <a:t>R: p-value = 0.4567</a:t>
            </a:r>
          </a:p>
          <a:p>
            <a:pPr lvl="1"/>
            <a:r>
              <a:rPr lang="en-US" dirty="0"/>
              <a:t>C: p-value = 0.2429</a:t>
            </a:r>
          </a:p>
          <a:p>
            <a:r>
              <a:rPr lang="en-US" b="1" i="1" dirty="0"/>
              <a:t>Men vs Women: </a:t>
            </a:r>
          </a:p>
          <a:p>
            <a:pPr lvl="1"/>
            <a:r>
              <a:rPr lang="en-US" dirty="0"/>
              <a:t>R: p-value = 0.0002632</a:t>
            </a:r>
          </a:p>
          <a:p>
            <a:pPr lvl="1"/>
            <a:r>
              <a:rPr lang="en-US" dirty="0"/>
              <a:t>C: p-value = 0.5756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F6A7D-0F92-C51A-2C86-2726DD958A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05888" y="2390040"/>
            <a:ext cx="4170355" cy="4026091"/>
          </a:xfrm>
        </p:spPr>
        <p:txBody>
          <a:bodyPr/>
          <a:lstStyle/>
          <a:p>
            <a:pPr algn="ctr"/>
            <a:r>
              <a:rPr lang="en-US" dirty="0"/>
              <a:t>With A Little Bit of Data Wrangling 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FC73EEB-9191-BBFC-1AA1-0228F9BA0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840" y="2866548"/>
            <a:ext cx="2730449" cy="354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43897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nalogousFromDarkSeedLeftStep">
      <a:dk1>
        <a:srgbClr val="000000"/>
      </a:dk1>
      <a:lt1>
        <a:srgbClr val="FFFFFF"/>
      </a:lt1>
      <a:dk2>
        <a:srgbClr val="412B24"/>
      </a:dk2>
      <a:lt2>
        <a:srgbClr val="E8E2E8"/>
      </a:lt2>
      <a:accent1>
        <a:srgbClr val="47B54D"/>
      </a:accent1>
      <a:accent2>
        <a:srgbClr val="66B13B"/>
      </a:accent2>
      <a:accent3>
        <a:srgbClr val="93AA43"/>
      </a:accent3>
      <a:accent4>
        <a:srgbClr val="B19A3B"/>
      </a:accent4>
      <a:accent5>
        <a:srgbClr val="C37A4D"/>
      </a:accent5>
      <a:accent6>
        <a:srgbClr val="B13B3E"/>
      </a:accent6>
      <a:hlink>
        <a:srgbClr val="A97638"/>
      </a:hlink>
      <a:folHlink>
        <a:srgbClr val="7F7F7F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Words>441</Words>
  <Application>Microsoft Macintosh PowerPoint</Application>
  <PresentationFormat>Widescreen</PresentationFormat>
  <Paragraphs>75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Bembo</vt:lpstr>
      <vt:lpstr>ArchiveVTI</vt:lpstr>
      <vt:lpstr>Bureaucratic Responsiveness to LGBT Americans</vt:lpstr>
      <vt:lpstr>The Study</vt:lpstr>
      <vt:lpstr>design</vt:lpstr>
      <vt:lpstr>hypotheses</vt:lpstr>
      <vt:lpstr>measurement</vt:lpstr>
      <vt:lpstr>results</vt:lpstr>
      <vt:lpstr>replication</vt:lpstr>
      <vt:lpstr>The ol’ razzle dazzle</vt:lpstr>
      <vt:lpstr>The ol’ razzle dazzle (Part ii)</vt:lpstr>
      <vt:lpstr>The ol’ razzle dazzle (Part iii)</vt:lpstr>
      <vt:lpstr>That’s all, folks.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Bureaucratic Responsiveness to LGBT Americans</dc:title>
  <dc:creator>Makenzie Forster</dc:creator>
  <cp:lastModifiedBy>Makenzie Forster</cp:lastModifiedBy>
  <cp:revision>24</cp:revision>
  <dcterms:created xsi:type="dcterms:W3CDTF">2023-04-02T17:50:58Z</dcterms:created>
  <dcterms:modified xsi:type="dcterms:W3CDTF">2023-04-02T22:03:59Z</dcterms:modified>
</cp:coreProperties>
</file>